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4" r:id="rId12"/>
    <p:sldId id="266" r:id="rId13"/>
    <p:sldId id="267" r:id="rId14"/>
    <p:sldId id="269" r:id="rId15"/>
    <p:sldId id="268" r:id="rId16"/>
    <p:sldId id="270" r:id="rId17"/>
    <p:sldId id="271" r:id="rId18"/>
    <p:sldId id="273" r:id="rId19"/>
    <p:sldId id="272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B84"/>
    <a:srgbClr val="4007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70071-D8E1-4B11-A9A2-1F9F92305C9F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3812A-9792-492E-9B87-2859FCD9A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3B98A-D565-4272-A644-0C7591C2BF81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5D94D-291B-4133-867E-E2C3E7C89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0C13-F68E-464F-ABEE-C73386161025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C35AB-9E1F-44CF-A4AA-86D69ADE8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C804AC-FFE0-4464-9AC8-ED44838A327D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879FFD-7D92-411D-B0D6-1DA3A19AC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EC268-EB03-4E7E-8FD8-3CBE46FE436A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23B30-6DBF-43AB-BA5D-B9D302E1F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F5B90-A9BB-4A36-A92B-140766027F58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194E-D818-4CE0-BF5A-0ADD691AF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5D47-7A41-4A7D-82BC-74BB54A3A8E2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5531D-5288-4218-8728-D862814E8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59F972-5F21-47D4-91AE-B03D16C22D48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158064-1531-4B5E-87B8-CE07CDD23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885A9-CA84-4E21-BB42-B0B452414083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68D38-44EB-455F-AB85-7C2C5B6FC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5C8F3F-3C49-42E1-BBE7-67A6E5ACEDBC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C577D1-65F3-4B4A-9E0D-C91DBB9A9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F31238-F295-4A8E-A71C-8B33D5D97190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9D72CC-FAB5-4C9D-B489-CEA811B8D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BC47B6F-B427-4918-881C-1A7EF23B8A32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CB9B838-0210-4AAB-BD9E-42F4607A5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9" r:id="rId4"/>
    <p:sldLayoutId id="2147483680" r:id="rId5"/>
    <p:sldLayoutId id="2147483687" r:id="rId6"/>
    <p:sldLayoutId id="2147483681" r:id="rId7"/>
    <p:sldLayoutId id="2147483688" r:id="rId8"/>
    <p:sldLayoutId id="2147483689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0.png"/><Relationship Id="rId7" Type="http://schemas.openxmlformats.org/officeDocument/2006/relationships/image" Target="../media/image5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268538" y="1484313"/>
            <a:ext cx="6172200" cy="32400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400" cap="none" smtClean="0"/>
              <a:t>ЭКОЛОГИЧЕСКОЕ ВОСПИТАНИЕ В ДЕТСКОМ САДУ в контексте ФГОС ДО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С</a:t>
            </a:r>
            <a:r>
              <a:rPr lang="ru-RU" dirty="0" smtClean="0"/>
              <a:t>тарший  воспитатель</a:t>
            </a:r>
          </a:p>
          <a:p>
            <a:pPr algn="ctr" eaLnBrk="1" hangingPunct="1"/>
            <a:r>
              <a:rPr lang="ru-RU" dirty="0" err="1" smtClean="0"/>
              <a:t>Бачина</a:t>
            </a:r>
            <a:r>
              <a:rPr lang="ru-RU" dirty="0" smtClean="0"/>
              <a:t> Ольга Александровна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931150" cy="4905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/>
              <a:t>ЭКОЛОГИЧЕСКОЕ ВОСПИТАНИЕ В ДЕТСКОМ САДУ</a:t>
            </a:r>
            <a:endParaRPr lang="ru-RU" sz="20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7467600" cy="48737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i="1" u="sng" smtClean="0">
                <a:solidFill>
                  <a:srgbClr val="000000"/>
                </a:solidFill>
              </a:rPr>
              <a:t>Инвентарь: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800" i="1" smtClean="0">
              <a:solidFill>
                <a:srgbClr val="000000"/>
              </a:solidFill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643063"/>
            <a:ext cx="2271713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400" y="4300538"/>
            <a:ext cx="11239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2163" y="1611313"/>
            <a:ext cx="159385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4418013"/>
            <a:ext cx="1139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8238" y="2806700"/>
            <a:ext cx="874712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94113" y="4132263"/>
            <a:ext cx="1576387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050" y="2914650"/>
            <a:ext cx="135096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94113" y="2636838"/>
            <a:ext cx="15494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075613" cy="417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/>
              <a:t>ЭКОЛОГИЧЕСКОЕ ВОСПИТАНИЕ В ДЕТСКОМ САДУ</a:t>
            </a:r>
            <a:endParaRPr lang="ru-RU" sz="20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859216" cy="56372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800" b="1" i="1" u="sng" smtClean="0">
              <a:solidFill>
                <a:srgbClr val="00000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i="1" u="sng" smtClean="0">
                <a:solidFill>
                  <a:srgbClr val="000000"/>
                </a:solidFill>
              </a:rPr>
              <a:t>Наполняемость центра природы: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800" b="1" i="1" u="sng" smtClean="0">
              <a:solidFill>
                <a:srgbClr val="000000"/>
              </a:solidFill>
            </a:endParaRPr>
          </a:p>
          <a:p>
            <a:pPr marL="0" indent="0" eaLnBrk="1" hangingPunct="1">
              <a:buFont typeface="Wingdings" pitchFamily="2" charset="2"/>
              <a:buChar char="§"/>
              <a:defRPr/>
            </a:pP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Осенние букеты</a:t>
            </a:r>
            <a:r>
              <a:rPr lang="ru-RU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eaLnBrk="1" hangingPunct="1">
              <a:buFont typeface="Wingdings" pitchFamily="2" charset="2"/>
              <a:buChar char="§"/>
              <a:defRPr/>
            </a:pP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Календари погоды и природы;</a:t>
            </a:r>
          </a:p>
          <a:p>
            <a:pPr marL="0" indent="0" eaLnBrk="1" hangingPunct="1">
              <a:buFont typeface="Wingdings" pitchFamily="2" charset="2"/>
              <a:buChar char="§"/>
              <a:defRPr/>
            </a:pP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Наглядный иллюстрационный материал (картины «Времена года» предъявляются в зависимости от сезона, наборы картинок по темам «Животные», «Птицы», «Растения», альбомы «Домашние животные», «Дикие животные», «Животный уголок природы»)</a:t>
            </a:r>
          </a:p>
          <a:p>
            <a:pPr marL="0" indent="0" eaLnBrk="1" hangingPunct="1">
              <a:buFont typeface="Wingdings" pitchFamily="2" charset="2"/>
              <a:buChar char="§"/>
              <a:defRPr/>
            </a:pP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Материал для проведения элементарных опытов (сосуд с водой, формочки, снег, лед в формочке, камни, глина, песок);</a:t>
            </a:r>
          </a:p>
          <a:p>
            <a:pPr marL="0" indent="0" eaLnBrk="1" hangingPunct="1">
              <a:buFont typeface="Wingdings" pitchFamily="2" charset="2"/>
              <a:buChar char="§"/>
              <a:defRPr/>
            </a:pP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Материал для развития трудовых навыков: природный (шишки, ветки, ракушки, камешки), бросовый (коробочки, стаканчики).</a:t>
            </a:r>
          </a:p>
          <a:p>
            <a:pPr marL="0" indent="0" eaLnBrk="1" hangingPunct="1">
              <a:buFont typeface="Wingdings" pitchFamily="2" charset="2"/>
              <a:buChar char="§"/>
              <a:defRPr/>
            </a:pPr>
            <a:endParaRPr lang="ru-RU" sz="1800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Char char="§"/>
              <a:defRPr/>
            </a:pPr>
            <a:endParaRPr lang="ru-RU" sz="1600" b="1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931150" cy="4905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/>
              <a:t>ЭКОЛОГИЧЕСКОЕ ВОСПИТАНИЕ В ДЕТСКОМ САДУ</a:t>
            </a:r>
            <a:endParaRPr lang="ru-RU" sz="20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4677" y="1052736"/>
            <a:ext cx="7924358" cy="5421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u="sng" dirty="0" smtClean="0">
                <a:solidFill>
                  <a:schemeClr val="accent3">
                    <a:lumMod val="75000"/>
                  </a:schemeClr>
                </a:solidFill>
              </a:rPr>
              <a:t>Старшая группа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i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Растения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b="1" i="1" dirty="0" err="1">
                <a:solidFill>
                  <a:schemeClr val="accent3">
                    <a:lumMod val="75000"/>
                  </a:schemeClr>
                </a:solidFill>
              </a:rPr>
              <a:t>д</a:t>
            </a:r>
            <a:r>
              <a:rPr lang="ru-RU" sz="2000" b="1" i="1" dirty="0" err="1" smtClean="0">
                <a:solidFill>
                  <a:schemeClr val="accent3">
                    <a:lumMod val="75000"/>
                  </a:schemeClr>
                </a:solidFill>
              </a:rPr>
              <a:t>овабляются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20938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3276600" y="4076700"/>
            <a:ext cx="1076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/>
              </a:rPr>
              <a:t>Кливия</a:t>
            </a:r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420938"/>
            <a:ext cx="1543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4652963"/>
            <a:ext cx="11525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9013" y="4652963"/>
            <a:ext cx="12588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1000" y="4652963"/>
            <a:ext cx="17033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4"/>
          <p:cNvSpPr txBox="1">
            <a:spLocks noChangeArrowheads="1"/>
          </p:cNvSpPr>
          <p:nvPr/>
        </p:nvSpPr>
        <p:spPr bwMode="auto">
          <a:xfrm>
            <a:off x="4932363" y="4100513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/>
              </a:rPr>
              <a:t>Традисканция</a:t>
            </a:r>
          </a:p>
        </p:txBody>
      </p:sp>
      <p:sp>
        <p:nvSpPr>
          <p:cNvPr id="24588" name="TextBox 5"/>
          <p:cNvSpPr txBox="1">
            <a:spLocks noChangeArrowheads="1"/>
          </p:cNvSpPr>
          <p:nvPr/>
        </p:nvSpPr>
        <p:spPr bwMode="auto">
          <a:xfrm>
            <a:off x="1295400" y="5913438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/>
              </a:rPr>
              <a:t>Драцена</a:t>
            </a:r>
          </a:p>
        </p:txBody>
      </p:sp>
      <p:sp>
        <p:nvSpPr>
          <p:cNvPr id="24589" name="TextBox 6"/>
          <p:cNvSpPr txBox="1">
            <a:spLocks noChangeArrowheads="1"/>
          </p:cNvSpPr>
          <p:nvPr/>
        </p:nvSpPr>
        <p:spPr bwMode="auto">
          <a:xfrm>
            <a:off x="3797300" y="5938838"/>
            <a:ext cx="1547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/>
              </a:rPr>
              <a:t>Плющ</a:t>
            </a:r>
          </a:p>
        </p:txBody>
      </p:sp>
      <p:sp>
        <p:nvSpPr>
          <p:cNvPr id="24590" name="TextBox 7"/>
          <p:cNvSpPr txBox="1">
            <a:spLocks noChangeArrowheads="1"/>
          </p:cNvSpPr>
          <p:nvPr/>
        </p:nvSpPr>
        <p:spPr bwMode="auto">
          <a:xfrm>
            <a:off x="5711825" y="5888038"/>
            <a:ext cx="1846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/>
              </a:rPr>
              <a:t>Кринум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075613" cy="4905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/>
              <a:t>ЭКОЛОГИЧЕСКОЕ ВОСПИТАНИЕ В ДЕТСКОМ САДУ</a:t>
            </a:r>
            <a:endParaRPr lang="ru-RU" sz="20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7467600" cy="53492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Овощи и фрукты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д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обавляются 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638" y="1916113"/>
            <a:ext cx="1533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2414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5050" y="2709863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1538" y="3344863"/>
            <a:ext cx="1836737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3250" y="4797425"/>
            <a:ext cx="2105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43846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43846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7991475" cy="431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/>
              <a:t>ЭКОЛОГИЧЕСКОЕ ВОСПИТАНИЕ В ДЕТСКОМ САДУ</a:t>
            </a:r>
            <a:endParaRPr lang="ru-RU" sz="20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b="1" i="1" u="sng" smtClean="0">
                <a:solidFill>
                  <a:srgbClr val="862110"/>
                </a:solidFill>
              </a:rPr>
              <a:t>Инвентарь: 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b="1" i="1" u="sng" smtClean="0">
              <a:solidFill>
                <a:srgbClr val="862110"/>
              </a:solidFill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1703388"/>
            <a:ext cx="25527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3475" y="3016250"/>
            <a:ext cx="159702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9863" y="1703388"/>
            <a:ext cx="133826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9788" y="4829175"/>
            <a:ext cx="1598612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3254375"/>
            <a:ext cx="2049463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2688" y="3254375"/>
            <a:ext cx="87153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298950"/>
            <a:ext cx="1195387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859713" cy="4905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/>
              <a:t>ЭКОЛОГИЧЕСКОЕ ВОСПИТАНИЕ В ДЕТСКОМ САДУ</a:t>
            </a:r>
            <a:endParaRPr lang="ru-RU" sz="20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u="sng" smtClean="0">
                <a:solidFill>
                  <a:srgbClr val="862110"/>
                </a:solidFill>
              </a:rPr>
              <a:t>Наполняемость центра  природы:</a:t>
            </a:r>
          </a:p>
          <a:p>
            <a:pPr marL="0" indent="0" eaLnBrk="1" hangingPunct="1">
              <a:buClr>
                <a:srgbClr val="9A3D01"/>
              </a:buClr>
              <a:buFont typeface="Wingdings" pitchFamily="2" charset="2"/>
              <a:buChar char="v"/>
              <a:defRPr/>
            </a:pPr>
            <a:r>
              <a:rPr lang="ru-RU" sz="1800" i="1" smtClean="0">
                <a:solidFill>
                  <a:srgbClr val="4007E1"/>
                </a:solidFill>
              </a:rPr>
              <a:t>Осенние букеты;</a:t>
            </a:r>
          </a:p>
          <a:p>
            <a:pPr marL="0" indent="0" eaLnBrk="1" hangingPunct="1">
              <a:buClr>
                <a:srgbClr val="9A3D01"/>
              </a:buClr>
              <a:buFont typeface="Wingdings" pitchFamily="2" charset="2"/>
              <a:buChar char="v"/>
              <a:defRPr/>
            </a:pPr>
            <a:r>
              <a:rPr lang="ru-RU" sz="1800" i="1" smtClean="0">
                <a:solidFill>
                  <a:srgbClr val="4007E1"/>
                </a:solidFill>
              </a:rPr>
              <a:t>Листья для букетов;</a:t>
            </a:r>
          </a:p>
          <a:p>
            <a:pPr marL="0" indent="0" eaLnBrk="1" hangingPunct="1">
              <a:buClr>
                <a:srgbClr val="9A3D01"/>
              </a:buClr>
              <a:buFont typeface="Wingdings" pitchFamily="2" charset="2"/>
              <a:buChar char="v"/>
              <a:defRPr/>
            </a:pPr>
            <a:r>
              <a:rPr lang="ru-RU" sz="1800" i="1" smtClean="0">
                <a:solidFill>
                  <a:srgbClr val="4007E1"/>
                </a:solidFill>
              </a:rPr>
              <a:t>Ветки деревьев и кустарников, поставленные в воду;</a:t>
            </a:r>
          </a:p>
          <a:p>
            <a:pPr marL="0" indent="0" eaLnBrk="1" hangingPunct="1">
              <a:buClr>
                <a:srgbClr val="9A3D01"/>
              </a:buClr>
              <a:buFont typeface="Wingdings" pitchFamily="2" charset="2"/>
              <a:buChar char="v"/>
              <a:defRPr/>
            </a:pPr>
            <a:r>
              <a:rPr lang="ru-RU" sz="1800" i="1" smtClean="0">
                <a:solidFill>
                  <a:srgbClr val="4007E1"/>
                </a:solidFill>
              </a:rPr>
              <a:t>Календари;</a:t>
            </a:r>
          </a:p>
          <a:p>
            <a:pPr marL="0" indent="0" eaLnBrk="1" hangingPunct="1">
              <a:buClr>
                <a:srgbClr val="9A3D01"/>
              </a:buClr>
              <a:buFont typeface="Wingdings" pitchFamily="2" charset="2"/>
              <a:buChar char="v"/>
              <a:defRPr/>
            </a:pPr>
            <a:r>
              <a:rPr lang="ru-RU" sz="1800" i="1" smtClean="0">
                <a:solidFill>
                  <a:srgbClr val="4007E1"/>
                </a:solidFill>
              </a:rPr>
              <a:t>Наглядно-иллюстрационный материал;</a:t>
            </a:r>
          </a:p>
          <a:p>
            <a:pPr marL="0" indent="0" eaLnBrk="1" hangingPunct="1">
              <a:buClr>
                <a:srgbClr val="9A3D01"/>
              </a:buClr>
              <a:buFont typeface="Wingdings" pitchFamily="2" charset="2"/>
              <a:buChar char="v"/>
              <a:defRPr/>
            </a:pPr>
            <a:r>
              <a:rPr lang="ru-RU" sz="1800" i="1" smtClean="0">
                <a:solidFill>
                  <a:srgbClr val="4007E1"/>
                </a:solidFill>
              </a:rPr>
              <a:t>Картинки с изображениями домашних животных, животных жарких стран, птиц;</a:t>
            </a:r>
          </a:p>
          <a:p>
            <a:pPr marL="0" indent="0" eaLnBrk="1" hangingPunct="1">
              <a:buClr>
                <a:srgbClr val="9A3D01"/>
              </a:buClr>
              <a:buFont typeface="Wingdings" pitchFamily="2" charset="2"/>
              <a:buChar char="v"/>
              <a:defRPr/>
            </a:pPr>
            <a:r>
              <a:rPr lang="ru-RU" sz="1800" i="1" smtClean="0">
                <a:solidFill>
                  <a:srgbClr val="4007E1"/>
                </a:solidFill>
              </a:rPr>
              <a:t>Книги с иллюстрациями животных; </a:t>
            </a:r>
          </a:p>
          <a:p>
            <a:pPr marL="0" indent="0" eaLnBrk="1" hangingPunct="1">
              <a:buClr>
                <a:srgbClr val="9A3D01"/>
              </a:buClr>
              <a:buFont typeface="Wingdings" pitchFamily="2" charset="2"/>
              <a:buChar char="v"/>
              <a:defRPr/>
            </a:pPr>
            <a:r>
              <a:rPr lang="ru-RU" sz="1800" i="1" smtClean="0">
                <a:solidFill>
                  <a:srgbClr val="4007E1"/>
                </a:solidFill>
              </a:rPr>
              <a:t>Дидактические игры;</a:t>
            </a:r>
          </a:p>
          <a:p>
            <a:pPr marL="0" indent="0" eaLnBrk="1" hangingPunct="1">
              <a:buClr>
                <a:srgbClr val="9A3D01"/>
              </a:buClr>
              <a:buFont typeface="Wingdings" pitchFamily="2" charset="2"/>
              <a:buChar char="v"/>
              <a:defRPr/>
            </a:pPr>
            <a:r>
              <a:rPr lang="ru-RU" sz="1800" i="1" smtClean="0">
                <a:solidFill>
                  <a:srgbClr val="4007E1"/>
                </a:solidFill>
              </a:rPr>
              <a:t>Альбом «Времена года»;</a:t>
            </a:r>
          </a:p>
          <a:p>
            <a:pPr marL="0" indent="0" eaLnBrk="1" hangingPunct="1">
              <a:buClr>
                <a:srgbClr val="9A3D01"/>
              </a:buClr>
              <a:buFont typeface="Wingdings" pitchFamily="2" charset="2"/>
              <a:buChar char="v"/>
              <a:defRPr/>
            </a:pPr>
            <a:r>
              <a:rPr lang="ru-RU" sz="1800" i="1" smtClean="0">
                <a:solidFill>
                  <a:srgbClr val="4007E1"/>
                </a:solidFill>
              </a:rPr>
              <a:t>Рисунки и поделки детей;</a:t>
            </a:r>
          </a:p>
          <a:p>
            <a:pPr marL="0" indent="0" eaLnBrk="1" hangingPunct="1">
              <a:buClr>
                <a:srgbClr val="9A3D01"/>
              </a:buClr>
              <a:buFont typeface="Wingdings" pitchFamily="2" charset="2"/>
              <a:buChar char="v"/>
              <a:defRPr/>
            </a:pPr>
            <a:r>
              <a:rPr lang="ru-RU" sz="1800" i="1" smtClean="0">
                <a:solidFill>
                  <a:srgbClr val="4007E1"/>
                </a:solidFill>
              </a:rPr>
              <a:t>Материал для проведения экспериментальных опытов(песок, сосуд с водой, формочки, земля, глина, лупа);</a:t>
            </a:r>
          </a:p>
          <a:p>
            <a:pPr marL="0" indent="0" eaLnBrk="1" hangingPunct="1">
              <a:buClr>
                <a:srgbClr val="9A3D01"/>
              </a:buClr>
              <a:buFont typeface="Wingdings" pitchFamily="2" charset="2"/>
              <a:buChar char="v"/>
              <a:defRPr/>
            </a:pPr>
            <a:r>
              <a:rPr lang="ru-RU" sz="1800" i="1" smtClean="0">
                <a:solidFill>
                  <a:srgbClr val="4007E1"/>
                </a:solidFill>
              </a:rPr>
              <a:t>Материал для развития трудовых навыков (природный и бросовый).</a:t>
            </a:r>
          </a:p>
          <a:p>
            <a:pPr marL="0" indent="0" eaLnBrk="1" hangingPunct="1">
              <a:buClr>
                <a:srgbClr val="9A3D01"/>
              </a:buClr>
              <a:buFont typeface="Wingdings" pitchFamily="2" charset="2"/>
              <a:buChar char="v"/>
              <a:defRPr/>
            </a:pPr>
            <a:endParaRPr lang="ru-RU" sz="1800" i="1" smtClean="0">
              <a:solidFill>
                <a:srgbClr val="4007E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002588" cy="4905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/>
              <a:t>ЭКОЛОГИЧЕСКОЕ ВОСПИТАНИЕ В ДЕТСКОМ САДУ</a:t>
            </a:r>
            <a:endParaRPr lang="ru-RU" sz="20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571184" cy="5349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u="sng" dirty="0" smtClean="0">
                <a:solidFill>
                  <a:srgbClr val="00B050"/>
                </a:solidFill>
              </a:rPr>
              <a:t>Подготовительная группа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i="1" u="sng" dirty="0" smtClean="0">
              <a:solidFill>
                <a:srgbClr val="00B05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b="1" i="1" dirty="0" smtClean="0">
                <a:solidFill>
                  <a:srgbClr val="00B050"/>
                </a:solidFill>
              </a:rPr>
              <a:t>Растения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b="1" i="1" dirty="0">
                <a:solidFill>
                  <a:srgbClr val="00B050"/>
                </a:solidFill>
              </a:rPr>
              <a:t>д</a:t>
            </a:r>
            <a:r>
              <a:rPr lang="ru-RU" sz="2000" b="1" i="1" dirty="0" smtClean="0">
                <a:solidFill>
                  <a:srgbClr val="00B050"/>
                </a:solidFill>
              </a:rPr>
              <a:t>обавляются 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0002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3"/>
          <p:cNvSpPr txBox="1">
            <a:spLocks noChangeArrowheads="1"/>
          </p:cNvSpPr>
          <p:nvPr/>
        </p:nvSpPr>
        <p:spPr bwMode="auto">
          <a:xfrm>
            <a:off x="2916238" y="36449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/>
              </a:rPr>
              <a:t>Бегония Рекс</a:t>
            </a:r>
          </a:p>
        </p:txBody>
      </p:sp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000250"/>
            <a:ext cx="1657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4"/>
          <p:cNvSpPr txBox="1">
            <a:spLocks noChangeArrowheads="1"/>
          </p:cNvSpPr>
          <p:nvPr/>
        </p:nvSpPr>
        <p:spPr bwMode="auto">
          <a:xfrm>
            <a:off x="5651500" y="3644900"/>
            <a:ext cx="100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/>
              </a:rPr>
              <a:t>Фиалка</a:t>
            </a:r>
          </a:p>
        </p:txBody>
      </p:sp>
      <p:pic>
        <p:nvPicPr>
          <p:cNvPr id="2868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9838" y="41433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Box 5"/>
          <p:cNvSpPr txBox="1">
            <a:spLocks noChangeArrowheads="1"/>
          </p:cNvSpPr>
          <p:nvPr/>
        </p:nvSpPr>
        <p:spPr bwMode="auto">
          <a:xfrm>
            <a:off x="1239838" y="5805488"/>
            <a:ext cx="1427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/>
              </a:rPr>
              <a:t>Алое</a:t>
            </a:r>
          </a:p>
        </p:txBody>
      </p:sp>
      <p:pic>
        <p:nvPicPr>
          <p:cNvPr id="2868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1238" y="41433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TextBox 6"/>
          <p:cNvSpPr txBox="1">
            <a:spLocks noChangeArrowheads="1"/>
          </p:cNvSpPr>
          <p:nvPr/>
        </p:nvSpPr>
        <p:spPr bwMode="auto">
          <a:xfrm>
            <a:off x="3563938" y="5805488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/>
              </a:rPr>
              <a:t>Камнеломка</a:t>
            </a:r>
          </a:p>
          <a:p>
            <a:endParaRPr lang="ru-RU">
              <a:latin typeface="Century Schoolbook"/>
            </a:endParaRPr>
          </a:p>
        </p:txBody>
      </p:sp>
      <p:pic>
        <p:nvPicPr>
          <p:cNvPr id="2868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143375"/>
            <a:ext cx="1270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TextBox 7"/>
          <p:cNvSpPr txBox="1">
            <a:spLocks noChangeArrowheads="1"/>
          </p:cNvSpPr>
          <p:nvPr/>
        </p:nvSpPr>
        <p:spPr bwMode="auto">
          <a:xfrm>
            <a:off x="6121400" y="5805488"/>
            <a:ext cx="1474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/>
              </a:rPr>
              <a:t>Сансевьера</a:t>
            </a:r>
          </a:p>
          <a:p>
            <a:endParaRPr lang="ru-RU">
              <a:latin typeface="Century Schoolbook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002588" cy="4905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/>
              <a:t>ЭКОЛОГИЧЕСКОЕ ВОСПИТАНИЕ В ДЕТСКОМ САДУ</a:t>
            </a:r>
            <a:endParaRPr lang="ru-RU" sz="20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>
              <a:solidFill>
                <a:srgbClr val="00B05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Овощи и фрукты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добавляются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в том числе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экзотические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133600"/>
            <a:ext cx="4624387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002588" cy="4905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/>
              <a:t>ЭКОЛОГИЧЕСКОЕ ВОСПИТАНИЕ В ДЕТСКОМ САДУ</a:t>
            </a:r>
            <a:endParaRPr lang="ru-RU" sz="20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i="1" u="sng" smtClean="0">
                <a:solidFill>
                  <a:srgbClr val="00B050"/>
                </a:solidFill>
              </a:rPr>
              <a:t>Инвентарь: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i="1" u="sng" smtClean="0">
              <a:solidFill>
                <a:srgbClr val="00B050"/>
              </a:solidFill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1778000"/>
            <a:ext cx="226853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9938" y="3284538"/>
            <a:ext cx="159702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650" y="1787525"/>
            <a:ext cx="159702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700" y="32766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4762500"/>
            <a:ext cx="2587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50" y="2740025"/>
            <a:ext cx="1685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8175" y="4762500"/>
            <a:ext cx="2247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786688" cy="4905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/>
              <a:t>ЭКОЛОГИЧЕСКОЕ ВОСПИТАНИЕ В ДЕТСКОМ САДУ</a:t>
            </a:r>
            <a:endParaRPr lang="ru-RU" sz="20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u="sng" smtClean="0">
                <a:solidFill>
                  <a:srgbClr val="00B050"/>
                </a:solidFill>
              </a:rPr>
              <a:t>Наполняемость центра природы: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ru-RU" sz="1700" smtClean="0">
                <a:solidFill>
                  <a:srgbClr val="A50B84"/>
                </a:solidFill>
              </a:rPr>
              <a:t>Календари (разные виды);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ru-RU" sz="1700" smtClean="0">
                <a:solidFill>
                  <a:srgbClr val="A50B84"/>
                </a:solidFill>
              </a:rPr>
              <a:t>Наглядный иллюстрационный материал;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ru-RU" sz="1700" smtClean="0">
                <a:solidFill>
                  <a:srgbClr val="A50B84"/>
                </a:solidFill>
              </a:rPr>
              <a:t>Репродукции картин художников;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ru-RU" sz="1700" smtClean="0">
                <a:solidFill>
                  <a:srgbClr val="A50B84"/>
                </a:solidFill>
              </a:rPr>
              <a:t>Сюжетные картинки, слайды;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ru-RU" sz="1700" smtClean="0">
                <a:solidFill>
                  <a:srgbClr val="A50B84"/>
                </a:solidFill>
              </a:rPr>
              <a:t>Альбомы «Насекомые», «Деревья», «Цветы», «Растения леса, поля, луга»;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ru-RU" sz="1700" smtClean="0">
                <a:solidFill>
                  <a:srgbClr val="A50B84"/>
                </a:solidFill>
              </a:rPr>
              <a:t>Фотографии «Мой город»( село, деревня);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ru-RU" sz="1700" smtClean="0">
                <a:solidFill>
                  <a:srgbClr val="A50B84"/>
                </a:solidFill>
              </a:rPr>
              <a:t>Альбомы по временам года с подборкой стихов, пословиц, поговорок, примет, загадок;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ru-RU" sz="1700" smtClean="0">
                <a:solidFill>
                  <a:srgbClr val="A50B84"/>
                </a:solidFill>
              </a:rPr>
              <a:t>Дидактические игры по ознакомления с природой и экологическому воспитанию;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ru-RU" sz="1700" smtClean="0">
                <a:solidFill>
                  <a:srgbClr val="A50B84"/>
                </a:solidFill>
              </a:rPr>
              <a:t>Рисунки и поделки детей;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ru-RU" sz="1700" smtClean="0">
                <a:solidFill>
                  <a:srgbClr val="A50B84"/>
                </a:solidFill>
              </a:rPr>
              <a:t>Материал для проведения элементарных опытов (различные сосуды, формочки, камни, глина, песок, семена, веточки, лупа, микроскоп);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ru-RU" sz="1700" smtClean="0">
                <a:solidFill>
                  <a:srgbClr val="A50B84"/>
                </a:solidFill>
              </a:rPr>
              <a:t>Материал для развития трудовых навыков: природный и бросовый.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ru-RU" sz="2200" smtClean="0">
              <a:solidFill>
                <a:srgbClr val="A50B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solidFill>
                  <a:srgbClr val="4007E1"/>
                </a:solidFill>
              </a:rPr>
              <a:t>ФГОС ДО</a:t>
            </a:r>
            <a:r>
              <a:rPr lang="ru-RU" cap="none" smtClean="0"/>
              <a:t> 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A50B84"/>
                </a:solidFill>
              </a:rPr>
              <a:t>Раздел. 2 п 2,6.</a:t>
            </a:r>
          </a:p>
          <a:p>
            <a:pPr eaLnBrk="1" hangingPunct="1"/>
            <a:r>
              <a:rPr lang="ru-RU" smtClean="0"/>
              <a:t>«Социально – коммуникативное развитие» (…формирование позитивных установок к различным видам труда, основ безопасного поведения в природе, др…)</a:t>
            </a:r>
          </a:p>
          <a:p>
            <a:pPr eaLnBrk="1" hangingPunct="1"/>
            <a:r>
              <a:rPr lang="ru-RU" smtClean="0"/>
              <a:t>«Познавательное развитие» (… развитие интересов детей, любознательности и познавательной мотивации; формирование первичных представлений о себе, объектах окружающего мира и природы…)</a:t>
            </a:r>
          </a:p>
          <a:p>
            <a:pPr eaLnBrk="1" hangingPunct="1"/>
            <a:r>
              <a:rPr lang="ru-RU" smtClean="0">
                <a:solidFill>
                  <a:srgbClr val="A50B84"/>
                </a:solidFill>
              </a:rPr>
              <a:t>Раздел 3. п 3.3 п\п 3.3.4</a:t>
            </a:r>
            <a:r>
              <a:rPr lang="ru-RU" smtClean="0"/>
              <a:t> …организация предметно – пространственной среды…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859713" cy="4905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/>
              <a:t>ЭКОЛОГИЧЕСКОЕ ВОСПИТАНИЕ В ДЕТСКОМ САДУ</a:t>
            </a:r>
            <a:endParaRPr lang="ru-RU" sz="20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38988" cy="417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/>
              <a:t>ЭКОЛОГИЧЕСКОЕ ВОСПИТАНИЕ В ДЕТСКОМ САДУ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8313" y="1196975"/>
            <a:ext cx="7467600" cy="4873625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Богат и многообразен мир природы. Из всего многообразия мира природы наиболее доступны детям для непосредственного наблюдения растения и домашние животные. В процессе ознакомления ими у дошкольников воспитывается любовь к природе, желание ухаживать за животными, выращивать растения. Согласно требованиям Сан </a:t>
            </a:r>
            <a:r>
              <a:rPr lang="ru-RU" sz="2800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Пин</a:t>
            </a:r>
            <a:r>
              <a:rPr lang="ru-RU" sz="28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2.4.1.2660-10, в игровых комнатах детских садов содержание животных, птиц и рыб запрещается, а также запрещаются растения, опасные для жизни детей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18488" cy="417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/>
              <a:t>ЭКОЛОГИЧЕСКОЕ ВОСПИТАНИЕ В ДЕТСКОМ САДУ</a:t>
            </a:r>
            <a:endParaRPr lang="ru-RU" sz="20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4213" y="1006475"/>
            <a:ext cx="7786687" cy="54927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Информационный</a:t>
            </a:r>
            <a:endParaRPr lang="ru-RU" sz="1400" b="1" i="1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-Плакаты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-Книги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-Макеты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 четырьмя стрелками 4"/>
          <p:cNvSpPr/>
          <p:nvPr/>
        </p:nvSpPr>
        <p:spPr>
          <a:xfrm>
            <a:off x="2771775" y="2349500"/>
            <a:ext cx="3671888" cy="2808288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Центры природы игровых комнат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1500" y="5153025"/>
            <a:ext cx="3189288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оборудования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125" y="3373438"/>
            <a:ext cx="17287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трудовых действий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088" y="3284538"/>
            <a:ext cx="19446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2000" b="1" i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эксперементи</a:t>
            </a:r>
            <a:r>
              <a:rPr lang="ru-RU" sz="20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рования</a:t>
            </a:r>
            <a:endParaRPr lang="ru-RU" sz="2000" b="1" i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002588" cy="417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/>
              <a:t>ЭКОЛОГИЧЕСКОЕ ВОСПИТАНИЕ В ДЕТСКОМ САДУ</a:t>
            </a:r>
            <a:endParaRPr lang="ru-RU" sz="20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704856" cy="53285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Вторая младшая группа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(растения)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063750"/>
            <a:ext cx="176847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063750"/>
            <a:ext cx="1727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063750"/>
            <a:ext cx="16906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7625" y="4581525"/>
            <a:ext cx="1419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9075" y="4378325"/>
            <a:ext cx="12636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2863" y="4378325"/>
            <a:ext cx="12255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Box 22"/>
          <p:cNvSpPr txBox="1">
            <a:spLocks noChangeArrowheads="1"/>
          </p:cNvSpPr>
          <p:nvPr/>
        </p:nvSpPr>
        <p:spPr bwMode="auto">
          <a:xfrm>
            <a:off x="798513" y="3916363"/>
            <a:ext cx="1036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/>
              </a:rPr>
              <a:t>Фикус</a:t>
            </a:r>
          </a:p>
        </p:txBody>
      </p:sp>
      <p:sp>
        <p:nvSpPr>
          <p:cNvPr id="17420" name="TextBox 23"/>
          <p:cNvSpPr txBox="1">
            <a:spLocks noChangeArrowheads="1"/>
          </p:cNvSpPr>
          <p:nvPr/>
        </p:nvSpPr>
        <p:spPr bwMode="auto">
          <a:xfrm>
            <a:off x="1568450" y="5819775"/>
            <a:ext cx="1220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/>
              </a:rPr>
              <a:t>Герань</a:t>
            </a:r>
          </a:p>
        </p:txBody>
      </p:sp>
      <p:sp>
        <p:nvSpPr>
          <p:cNvPr id="17421" name="TextBox 25"/>
          <p:cNvSpPr txBox="1">
            <a:spLocks noChangeArrowheads="1"/>
          </p:cNvSpPr>
          <p:nvPr/>
        </p:nvSpPr>
        <p:spPr bwMode="auto">
          <a:xfrm>
            <a:off x="6840538" y="5786438"/>
            <a:ext cx="1150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/>
              </a:rPr>
              <a:t>Бегония</a:t>
            </a:r>
          </a:p>
        </p:txBody>
      </p:sp>
      <p:sp>
        <p:nvSpPr>
          <p:cNvPr id="17422" name="TextBox 27"/>
          <p:cNvSpPr txBox="1">
            <a:spLocks noChangeArrowheads="1"/>
          </p:cNvSpPr>
          <p:nvPr/>
        </p:nvSpPr>
        <p:spPr bwMode="auto">
          <a:xfrm>
            <a:off x="4162425" y="5819775"/>
            <a:ext cx="1047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/>
              </a:rPr>
              <a:t>Колеус</a:t>
            </a:r>
          </a:p>
        </p:txBody>
      </p:sp>
      <p:sp>
        <p:nvSpPr>
          <p:cNvPr id="17423" name="TextBox 28"/>
          <p:cNvSpPr txBox="1">
            <a:spLocks noChangeArrowheads="1"/>
          </p:cNvSpPr>
          <p:nvPr/>
        </p:nvSpPr>
        <p:spPr bwMode="auto">
          <a:xfrm>
            <a:off x="3956050" y="3829050"/>
            <a:ext cx="146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/>
              </a:rPr>
              <a:t>Примула</a:t>
            </a:r>
          </a:p>
        </p:txBody>
      </p:sp>
      <p:sp>
        <p:nvSpPr>
          <p:cNvPr id="17424" name="TextBox 29"/>
          <p:cNvSpPr txBox="1">
            <a:spLocks noChangeArrowheads="1"/>
          </p:cNvSpPr>
          <p:nvPr/>
        </p:nvSpPr>
        <p:spPr bwMode="auto">
          <a:xfrm>
            <a:off x="6392863" y="3810000"/>
            <a:ext cx="1598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/>
              </a:rPr>
              <a:t>Бальзамин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931150" cy="4905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/>
              <a:t>ЭКОЛОГИЧЕСКОЕ ВОСПИТАНИЕ В ДЕТСКОМ САДУ</a:t>
            </a:r>
            <a:endParaRPr lang="ru-RU" sz="20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48737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Овощи - фрукты</a:t>
            </a:r>
            <a:endParaRPr lang="ru-RU" b="1" i="1" u="sng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8437" name="Picture 2" descr="http://im0-tub-ru.yandex.net/i?id=e10b71a941f257462f33c728703e15a2-33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7550"/>
            <a:ext cx="23034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027488"/>
            <a:ext cx="20542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http://im1-tub-ru.yandex.net/i?id=c1706af9b0bd2f80fd705a4bc6814250-65-144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7225" y="1662113"/>
            <a:ext cx="2112963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781300"/>
            <a:ext cx="2341563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4688" y="3879850"/>
            <a:ext cx="183832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002588" cy="417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/>
              <a:t>ЭКОЛОГИЧЕСКОЕ ВОСПИТАНИЕ В ДЕТСКОМ САДУ</a:t>
            </a:r>
            <a:endParaRPr lang="ru-RU" sz="20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i="1" u="sng" smtClean="0">
                <a:solidFill>
                  <a:srgbClr val="E75C01"/>
                </a:solidFill>
              </a:rPr>
              <a:t>Инвентарь: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800" i="1" u="sng" smtClean="0">
              <a:solidFill>
                <a:srgbClr val="E75C01"/>
              </a:solidFill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200" y="1700213"/>
            <a:ext cx="24765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700213"/>
            <a:ext cx="166052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1800" y="3867150"/>
            <a:ext cx="16557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29050"/>
            <a:ext cx="289401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3"/>
          <p:cNvSpPr txBox="1">
            <a:spLocks noChangeArrowheads="1"/>
          </p:cNvSpPr>
          <p:nvPr/>
        </p:nvSpPr>
        <p:spPr bwMode="auto">
          <a:xfrm>
            <a:off x="1281113" y="2992438"/>
            <a:ext cx="1844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entury Schoolbook"/>
              </a:rPr>
              <a:t>лейки</a:t>
            </a:r>
          </a:p>
        </p:txBody>
      </p:sp>
      <p:sp>
        <p:nvSpPr>
          <p:cNvPr id="19466" name="TextBox 4"/>
          <p:cNvSpPr txBox="1">
            <a:spLocks noChangeArrowheads="1"/>
          </p:cNvSpPr>
          <p:nvPr/>
        </p:nvSpPr>
        <p:spPr bwMode="auto">
          <a:xfrm>
            <a:off x="5897563" y="3543300"/>
            <a:ext cx="1517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entury Schoolbook"/>
              </a:rPr>
              <a:t>лопата для снега</a:t>
            </a:r>
          </a:p>
        </p:txBody>
      </p:sp>
      <p:sp>
        <p:nvSpPr>
          <p:cNvPr id="19467" name="TextBox 5"/>
          <p:cNvSpPr txBox="1">
            <a:spLocks noChangeArrowheads="1"/>
          </p:cNvSpPr>
          <p:nvPr/>
        </p:nvSpPr>
        <p:spPr bwMode="auto">
          <a:xfrm>
            <a:off x="4513263" y="5516563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entury Schoolbook"/>
              </a:rPr>
              <a:t>ведерки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931150" cy="4905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/>
              <a:t>ЭКОЛОГИЧЕСКОЕ ВОСПИТАНИЕ В ДЕТСКОМ САДУ</a:t>
            </a:r>
            <a:endParaRPr lang="ru-RU" sz="2000" cap="none" smtClean="0"/>
          </a:p>
        </p:txBody>
      </p:sp>
      <p:grpSp>
        <p:nvGrpSpPr>
          <p:cNvPr id="20482" name="Объект 2"/>
          <p:cNvGrpSpPr>
            <a:grpSpLocks noGrp="1"/>
          </p:cNvGrpSpPr>
          <p:nvPr/>
        </p:nvGrpSpPr>
        <p:grpSpPr bwMode="auto">
          <a:xfrm>
            <a:off x="401638" y="847725"/>
            <a:ext cx="7694612" cy="6570663"/>
            <a:chOff x="253" y="534"/>
            <a:chExt cx="4847" cy="4139"/>
          </a:xfrm>
        </p:grpSpPr>
        <p:pic>
          <p:nvPicPr>
            <p:cNvPr id="20483" name="Объект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3" y="534"/>
              <a:ext cx="4847" cy="4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4" name="Text Box 3"/>
            <p:cNvSpPr txBox="1">
              <a:spLocks noChangeArrowheads="1"/>
            </p:cNvSpPr>
            <p:nvPr/>
          </p:nvSpPr>
          <p:spPr bwMode="auto">
            <a:xfrm>
              <a:off x="295" y="572"/>
              <a:ext cx="4762" cy="329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2000" b="1" i="1" u="sng">
                  <a:solidFill>
                    <a:srgbClr val="3668C4"/>
                  </a:solidFill>
                  <a:latin typeface="Times New Roman" pitchFamily="18" charset="0"/>
                  <a:cs typeface="Times New Roman" pitchFamily="18" charset="0"/>
                </a:rPr>
                <a:t>Наполняемость центра природы:</a:t>
              </a:r>
            </a:p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§"/>
              </a:pPr>
              <a:r>
                <a:rPr lang="ru-RU" b="1" i="1">
                  <a:solidFill>
                    <a:srgbClr val="4007E1"/>
                  </a:solidFill>
                  <a:latin typeface="Times New Roman" pitchFamily="18" charset="0"/>
                  <a:cs typeface="Times New Roman" pitchFamily="18" charset="0"/>
                </a:rPr>
                <a:t>Осенние листья для букетов;</a:t>
              </a:r>
            </a:p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§"/>
              </a:pPr>
              <a:r>
                <a:rPr lang="ru-RU" b="1" i="1">
                  <a:solidFill>
                    <a:srgbClr val="4007E1"/>
                  </a:solidFill>
                  <a:latin typeface="Times New Roman" pitchFamily="18" charset="0"/>
                  <a:cs typeface="Times New Roman" pitchFamily="18" charset="0"/>
                </a:rPr>
                <a:t>Срезанные ветки деревьев и кустарников воде;</a:t>
              </a:r>
            </a:p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§"/>
              </a:pPr>
              <a:r>
                <a:rPr lang="ru-RU" b="1" i="1">
                  <a:solidFill>
                    <a:srgbClr val="4007E1"/>
                  </a:solidFill>
                  <a:latin typeface="Times New Roman" pitchFamily="18" charset="0"/>
                  <a:cs typeface="Times New Roman" pitchFamily="18" charset="0"/>
                </a:rPr>
                <a:t>Календарь природы;</a:t>
              </a:r>
            </a:p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§"/>
              </a:pPr>
              <a:r>
                <a:rPr lang="ru-RU" b="1" i="1">
                  <a:solidFill>
                    <a:srgbClr val="4007E1"/>
                  </a:solidFill>
                  <a:latin typeface="Times New Roman" pitchFamily="18" charset="0"/>
                  <a:cs typeface="Times New Roman" pitchFamily="18" charset="0"/>
                </a:rPr>
                <a:t>Наглядный иллюстративный материал;</a:t>
              </a:r>
            </a:p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§"/>
              </a:pPr>
              <a:r>
                <a:rPr lang="ru-RU" b="1" i="1">
                  <a:solidFill>
                    <a:srgbClr val="4007E1"/>
                  </a:solidFill>
                  <a:latin typeface="Times New Roman" pitchFamily="18" charset="0"/>
                  <a:cs typeface="Times New Roman" pitchFamily="18" charset="0"/>
                </a:rPr>
                <a:t>Набор картинок с изображением животных (собака, кошка, корова, лошадь, заяц, лиса, медведь);</a:t>
              </a:r>
            </a:p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§"/>
              </a:pPr>
              <a:r>
                <a:rPr lang="ru-RU" b="1" i="1">
                  <a:solidFill>
                    <a:srgbClr val="4007E1"/>
                  </a:solidFill>
                  <a:latin typeface="Times New Roman" pitchFamily="18" charset="0"/>
                  <a:cs typeface="Times New Roman" pitchFamily="18" charset="0"/>
                </a:rPr>
                <a:t>Книги с изображениями птиц (курица, утка, голубь, синица, снегирь);</a:t>
              </a:r>
            </a:p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§"/>
              </a:pPr>
              <a:r>
                <a:rPr lang="ru-RU" b="1" i="1">
                  <a:solidFill>
                    <a:srgbClr val="4007E1"/>
                  </a:solidFill>
                  <a:latin typeface="Times New Roman" pitchFamily="18" charset="0"/>
                  <a:cs typeface="Times New Roman" pitchFamily="18" charset="0"/>
                </a:rPr>
                <a:t>Альбомы «Времена года»;</a:t>
              </a:r>
            </a:p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§"/>
              </a:pPr>
              <a:r>
                <a:rPr lang="ru-RU" b="1" i="1">
                  <a:solidFill>
                    <a:srgbClr val="4007E1"/>
                  </a:solidFill>
                  <a:latin typeface="Times New Roman" pitchFamily="18" charset="0"/>
                  <a:cs typeface="Times New Roman" pitchFamily="18" charset="0"/>
                </a:rPr>
                <a:t>Дидактические игры;</a:t>
              </a:r>
            </a:p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§"/>
              </a:pPr>
              <a:r>
                <a:rPr lang="ru-RU" b="1" i="1">
                  <a:solidFill>
                    <a:srgbClr val="4007E1"/>
                  </a:solidFill>
                  <a:latin typeface="Times New Roman" pitchFamily="18" charset="0"/>
                  <a:cs typeface="Times New Roman" pitchFamily="18" charset="0"/>
                </a:rPr>
                <a:t>Материал для проведения опытов( песок, сосуд с водой, формочки для песка, снега и льда);</a:t>
              </a:r>
            </a:p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§"/>
              </a:pPr>
              <a:r>
                <a:rPr lang="ru-RU" b="1" i="1">
                  <a:solidFill>
                    <a:srgbClr val="4007E1"/>
                  </a:solidFill>
                  <a:latin typeface="Times New Roman" pitchFamily="18" charset="0"/>
                  <a:cs typeface="Times New Roman" pitchFamily="18" charset="0"/>
                </a:rPr>
                <a:t>Материал для развития трудовых навыков ( природный и бросовый материал – шишки, веточки, желуди, флакончики, крышки);</a:t>
              </a:r>
            </a:p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§"/>
              </a:pPr>
              <a:endParaRPr lang="ru-RU" sz="2000" b="1" i="1">
                <a:solidFill>
                  <a:srgbClr val="4007E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§"/>
              </a:pPr>
              <a:endParaRPr lang="ru-RU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  <a:buFontTx/>
                <a:buChar char="-"/>
              </a:pPr>
              <a:endParaRPr lang="ru-RU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931150" cy="417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/>
              <a:t>ЭКОЛОГИЧЕСКОЕ ВОСПИТАНИЕ В ДЕТСКОМ САДУ</a:t>
            </a:r>
            <a:endParaRPr lang="ru-RU" sz="2000" cap="none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560840" cy="50897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i="1" u="sng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u="sng" dirty="0" smtClean="0"/>
              <a:t>Средняя группа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i="1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i="1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i="1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Растения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добавляется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46388" y="3397250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565400"/>
            <a:ext cx="23050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3995738" y="443706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/>
              </a:rPr>
              <a:t>Хлорофитум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210</TotalTime>
  <Words>737</Words>
  <Application>Microsoft Office PowerPoint</Application>
  <PresentationFormat>Экран (4:3)</PresentationFormat>
  <Paragraphs>136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ЭКОЛОГИЧЕСКОЕ ВОСПИТАНИЕ В ДЕТСКОМ САДУ в контексте ФГОС ДО</vt:lpstr>
      <vt:lpstr>ФГОС ДО </vt:lpstr>
      <vt:lpstr>ЭКОЛОГИЧЕСКОЕ ВОСПИТАНИЕ В ДЕТСКОМ САДУ</vt:lpstr>
      <vt:lpstr>ЭКОЛОГИЧЕСКОЕ ВОСПИТАНИЕ В ДЕТСКОМ САДУ</vt:lpstr>
      <vt:lpstr>ЭКОЛОГИЧЕСКОЕ ВОСПИТАНИЕ В ДЕТСКОМ САДУ</vt:lpstr>
      <vt:lpstr>ЭКОЛОГИЧЕСКОЕ ВОСПИТАНИЕ В ДЕТСКОМ САДУ</vt:lpstr>
      <vt:lpstr>ЭКОЛОГИЧЕСКОЕ ВОСПИТАНИЕ В ДЕТСКОМ САДУ</vt:lpstr>
      <vt:lpstr>ЭКОЛОГИЧЕСКОЕ ВОСПИТАНИЕ В ДЕТСКОМ САДУ</vt:lpstr>
      <vt:lpstr>ЭКОЛОГИЧЕСКОЕ ВОСПИТАНИЕ В ДЕТСКОМ САДУ</vt:lpstr>
      <vt:lpstr>ЭКОЛОГИЧЕСКОЕ ВОСПИТАНИЕ В ДЕТСКОМ САДУ</vt:lpstr>
      <vt:lpstr>ЭКОЛОГИЧЕСКОЕ ВОСПИТАНИЕ В ДЕТСКОМ САДУ</vt:lpstr>
      <vt:lpstr>ЭКОЛОГИЧЕСКОЕ ВОСПИТАНИЕ В ДЕТСКОМ САДУ</vt:lpstr>
      <vt:lpstr>ЭКОЛОГИЧЕСКОЕ ВОСПИТАНИЕ В ДЕТСКОМ САДУ</vt:lpstr>
      <vt:lpstr>ЭКОЛОГИЧЕСКОЕ ВОСПИТАНИЕ В ДЕТСКОМ САДУ</vt:lpstr>
      <vt:lpstr>ЭКОЛОГИЧЕСКОЕ ВОСПИТАНИЕ В ДЕТСКОМ САДУ</vt:lpstr>
      <vt:lpstr>ЭКОЛОГИЧЕСКОЕ ВОСПИТАНИЕ В ДЕТСКОМ САДУ</vt:lpstr>
      <vt:lpstr>ЭКОЛОГИЧЕСКОЕ ВОСПИТАНИЕ В ДЕТСКОМ САДУ</vt:lpstr>
      <vt:lpstr>ЭКОЛОГИЧЕСКОЕ ВОСПИТАНИЕ В ДЕТСКОМ САДУ</vt:lpstr>
      <vt:lpstr>ЭКОЛОГИЧЕСКОЕ ВОСПИТАНИЕ В ДЕТСКОМ САДУ</vt:lpstr>
      <vt:lpstr>ЭКОЛОГИЧЕСКОЕ ВОСПИТАНИЕ В ДЕТСКОМ САДУ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воспитание в детском саду</dc:title>
  <dc:creator>Детский сад № 115</dc:creator>
  <cp:lastModifiedBy>детский сад №115</cp:lastModifiedBy>
  <cp:revision>57</cp:revision>
  <dcterms:created xsi:type="dcterms:W3CDTF">2014-11-10T07:43:41Z</dcterms:created>
  <dcterms:modified xsi:type="dcterms:W3CDTF">2016-02-04T08:30:45Z</dcterms:modified>
</cp:coreProperties>
</file>